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3" r:id="rId24"/>
    <p:sldId id="282" r:id="rId25"/>
    <p:sldId id="288" r:id="rId26"/>
    <p:sldId id="289" r:id="rId27"/>
    <p:sldId id="286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3" r:id="rId40"/>
    <p:sldId id="301" r:id="rId41"/>
    <p:sldId id="304" r:id="rId42"/>
    <p:sldId id="305" r:id="rId43"/>
    <p:sldId id="306" r:id="rId44"/>
    <p:sldId id="307" r:id="rId45"/>
    <p:sldId id="309" r:id="rId46"/>
    <p:sldId id="310" r:id="rId47"/>
    <p:sldId id="311" r:id="rId48"/>
    <p:sldId id="312" r:id="rId49"/>
    <p:sldId id="313" r:id="rId50"/>
    <p:sldId id="308" r:id="rId51"/>
    <p:sldId id="314" r:id="rId52"/>
    <p:sldId id="315" r:id="rId53"/>
    <p:sldId id="316" r:id="rId54"/>
    <p:sldId id="317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3" r:id="rId78"/>
    <p:sldId id="353" r:id="rId79"/>
    <p:sldId id="354" r:id="rId80"/>
    <p:sldId id="355" r:id="rId81"/>
    <p:sldId id="344" r:id="rId82"/>
    <p:sldId id="345" r:id="rId83"/>
    <p:sldId id="346" r:id="rId84"/>
    <p:sldId id="347" r:id="rId85"/>
    <p:sldId id="350" r:id="rId86"/>
    <p:sldId id="351" r:id="rId87"/>
    <p:sldId id="352" r:id="rId88"/>
    <p:sldId id="356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562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46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4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34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26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85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6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98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84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04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4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0F8A8-9A19-4D93-AC41-3D25746F909C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D9A36-84DF-4C16-A2AA-5C83EB14BC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34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Module-2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47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63257"/>
            <a:ext cx="10515600" cy="45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5665"/>
            <a:ext cx="10515600" cy="47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1628"/>
            <a:ext cx="10515600" cy="5645335"/>
          </a:xfrm>
        </p:spPr>
        <p:txBody>
          <a:bodyPr/>
          <a:lstStyle/>
          <a:p>
            <a:r>
              <a:rPr lang="en-IN" dirty="0" smtClean="0"/>
              <a:t>Write RE for the following:</a:t>
            </a:r>
          </a:p>
          <a:p>
            <a:pPr marL="0" indent="0">
              <a:buNone/>
            </a:pPr>
            <a:r>
              <a:rPr lang="en-IN" dirty="0" smtClean="0"/>
              <a:t>1. to accept strings book or books</a:t>
            </a:r>
          </a:p>
          <a:p>
            <a:pPr marL="0" indent="0">
              <a:buNone/>
            </a:pPr>
            <a:r>
              <a:rPr lang="en-IN" dirty="0" smtClean="0"/>
              <a:t>2. To accept colour and </a:t>
            </a:r>
            <a:r>
              <a:rPr lang="en-IN" dirty="0" err="1" smtClean="0"/>
              <a:t>color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IN" dirty="0" smtClean="0"/>
              <a:t>3. To accept all variations of  </a:t>
            </a:r>
            <a:r>
              <a:rPr lang="en-IN" dirty="0" err="1" smtClean="0"/>
              <a:t>MHz,Mhz,mHz,mhz,MegaHertz,Megahertz,megaHertz,megahertz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4. To accept any +</a:t>
            </a:r>
            <a:r>
              <a:rPr lang="en-IN" dirty="0" err="1" smtClean="0"/>
              <a:t>ve</a:t>
            </a:r>
            <a:r>
              <a:rPr lang="en-IN" dirty="0" smtClean="0"/>
              <a:t> integer with an optional decimal point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5. To check a string is an email address or not.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8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50" y="808074"/>
            <a:ext cx="11100390" cy="53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755" y="1334278"/>
            <a:ext cx="9204489" cy="48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779" y="1082351"/>
            <a:ext cx="10291665" cy="50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412" y="662473"/>
            <a:ext cx="9917176" cy="5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3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75" y="759125"/>
            <a:ext cx="9016306" cy="54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1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435" y="438539"/>
            <a:ext cx="10165129" cy="57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3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47665"/>
            <a:ext cx="10515600" cy="42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Word-Level Analysis of Natural Language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Regular Expression(Regex):</a:t>
            </a:r>
          </a:p>
          <a:p>
            <a:r>
              <a:rPr lang="en-IN" dirty="0" smtClean="0"/>
              <a:t>It is a language for specifying text search strings</a:t>
            </a:r>
          </a:p>
          <a:p>
            <a:r>
              <a:rPr lang="en-IN" dirty="0" smtClean="0"/>
              <a:t>It is a pattern matching standard for string parsing, searching and replacement</a:t>
            </a:r>
          </a:p>
          <a:p>
            <a:r>
              <a:rPr lang="en-IN" dirty="0" smtClean="0"/>
              <a:t>Regular expressions are used to parse dates, </a:t>
            </a:r>
            <a:r>
              <a:rPr lang="en-IN" dirty="0" err="1" smtClean="0"/>
              <a:t>urls,email,addresses,log</a:t>
            </a:r>
            <a:r>
              <a:rPr lang="en-IN" dirty="0" smtClean="0"/>
              <a:t> files </a:t>
            </a:r>
            <a:r>
              <a:rPr lang="en-IN" dirty="0" err="1" smtClean="0"/>
              <a:t>etc</a:t>
            </a:r>
            <a:endParaRPr lang="en-IN" dirty="0" smtClean="0"/>
          </a:p>
          <a:p>
            <a:r>
              <a:rPr lang="en-IN" dirty="0" smtClean="0"/>
              <a:t>It is used for searching texts in Unix tool –</a:t>
            </a:r>
            <a:r>
              <a:rPr lang="en-IN" dirty="0" err="1" smtClean="0"/>
              <a:t>gerp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48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90465"/>
            <a:ext cx="10515600" cy="5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951" y="643812"/>
            <a:ext cx="9610097" cy="55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19878"/>
            <a:ext cx="10515600" cy="50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981" y="836762"/>
            <a:ext cx="1039482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1207698"/>
            <a:ext cx="9829800" cy="33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3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 main ways of word formation: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1. Inflection: a root is combined with a grammatical morpheme( number, tense, case, gender) to yield a word of the same class as the original stem</a:t>
            </a:r>
          </a:p>
          <a:p>
            <a:r>
              <a:rPr lang="en-IN" dirty="0" smtClean="0"/>
              <a:t>Brought-bring</a:t>
            </a:r>
          </a:p>
          <a:p>
            <a:pPr marL="0" indent="0">
              <a:buNone/>
            </a:pPr>
            <a:r>
              <a:rPr lang="en-IN" dirty="0" smtClean="0"/>
              <a:t>2. Derivation: Creates a new word by changing part-of-speech</a:t>
            </a:r>
          </a:p>
          <a:p>
            <a:pPr marL="0" indent="0">
              <a:buNone/>
            </a:pPr>
            <a:r>
              <a:rPr lang="en-IN" dirty="0" smtClean="0"/>
              <a:t>It combines a word stem with a grammatical morpheme to yield a word belonging to a different class</a:t>
            </a:r>
          </a:p>
          <a:p>
            <a:pPr marL="0" indent="0">
              <a:buNone/>
            </a:pPr>
            <a:r>
              <a:rPr lang="en-IN" dirty="0" smtClean="0"/>
              <a:t>Ex: 1. computation from compute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2. teacher from teach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3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3. Compounding: It is the process of merging two or more words to form a new word</a:t>
            </a:r>
          </a:p>
          <a:p>
            <a:pPr marL="0" indent="0">
              <a:buNone/>
            </a:pPr>
            <a:r>
              <a:rPr lang="en-IN" dirty="0" smtClean="0"/>
              <a:t>Ex: </a:t>
            </a:r>
            <a:r>
              <a:rPr lang="en-IN" dirty="0" err="1" smtClean="0"/>
              <a:t>desktop,overlook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0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76" y="577970"/>
            <a:ext cx="9414652" cy="55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build a morphological parser?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 err="1" smtClean="0"/>
              <a:t>Lexicaon</a:t>
            </a:r>
            <a:r>
              <a:rPr lang="en-IN" dirty="0" smtClean="0"/>
              <a:t>: the list of stems and affixes, together with basic information about them</a:t>
            </a:r>
          </a:p>
          <a:p>
            <a:pPr marL="514350" indent="-514350">
              <a:buAutoNum type="arabicPeriod"/>
            </a:pPr>
            <a:r>
              <a:rPr lang="en-IN" dirty="0" err="1" smtClean="0"/>
              <a:t>Morphotactics</a:t>
            </a:r>
            <a:r>
              <a:rPr lang="en-IN" dirty="0" smtClean="0"/>
              <a:t>: The model of morpheme ordering that explains which classes of morphemes can follow other classes of morphemes inside a word</a:t>
            </a:r>
          </a:p>
          <a:p>
            <a:pPr marL="0" indent="0">
              <a:buNone/>
            </a:pPr>
            <a:r>
              <a:rPr lang="en-IN" dirty="0" smtClean="0"/>
              <a:t>Ex:  rest-less-ness is a valid word and not rest-ness-less</a:t>
            </a:r>
          </a:p>
          <a:p>
            <a:pPr marL="0" indent="0">
              <a:buNone/>
            </a:pPr>
            <a:r>
              <a:rPr lang="en-IN" dirty="0" smtClean="0"/>
              <a:t>3. Orthographic rules: These spelling rules are used to model the changes that occur in the word</a:t>
            </a:r>
          </a:p>
          <a:p>
            <a:pPr marL="0" indent="0">
              <a:buNone/>
            </a:pPr>
            <a:r>
              <a:rPr lang="en-IN" dirty="0" smtClean="0"/>
              <a:t>Ex: the y---- </a:t>
            </a:r>
            <a:r>
              <a:rPr lang="en-IN" dirty="0" err="1" smtClean="0"/>
              <a:t>ier</a:t>
            </a:r>
            <a:r>
              <a:rPr lang="en-IN" dirty="0" smtClean="0"/>
              <a:t> spelling rule changes easy to easier and not </a:t>
            </a:r>
            <a:r>
              <a:rPr lang="en-IN" dirty="0" err="1" smtClean="0"/>
              <a:t>easyer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59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6567"/>
            <a:ext cx="10515600" cy="5730396"/>
          </a:xfrm>
        </p:spPr>
        <p:txBody>
          <a:bodyPr/>
          <a:lstStyle/>
          <a:p>
            <a:r>
              <a:rPr lang="en-IN" dirty="0" smtClean="0"/>
              <a:t>Morphological analysis can be avoided if an exhaustive lexicon is available that lists features for all the word-forms of all the roots</a:t>
            </a:r>
          </a:p>
          <a:p>
            <a:r>
              <a:rPr lang="en-IN" dirty="0" smtClean="0"/>
              <a:t>Given a word, we simply consult the lexicon to get its feature values</a:t>
            </a:r>
          </a:p>
          <a:p>
            <a:r>
              <a:rPr lang="en-IN" dirty="0" smtClean="0"/>
              <a:t>This has several limitations:</a:t>
            </a:r>
          </a:p>
          <a:p>
            <a:pPr marL="514350" indent="-514350">
              <a:buAutoNum type="arabicPeriod"/>
            </a:pPr>
            <a:r>
              <a:rPr lang="en-IN" dirty="0" smtClean="0"/>
              <a:t>It puts heavy demand on memory</a:t>
            </a:r>
          </a:p>
          <a:p>
            <a:pPr marL="514350" indent="-514350">
              <a:buAutoNum type="arabicPeriod"/>
            </a:pPr>
            <a:r>
              <a:rPr lang="en-IN" dirty="0" smtClean="0"/>
              <a:t>Fail to show the relationship between different roots having similar word forms</a:t>
            </a:r>
          </a:p>
          <a:p>
            <a:pPr marL="514350" indent="-514350">
              <a:buAutoNum type="arabicPeriod"/>
            </a:pPr>
            <a:r>
              <a:rPr lang="en-IN" dirty="0" smtClean="0"/>
              <a:t>It is not practical to list all possible word-forms in a language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07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77" y="776376"/>
            <a:ext cx="10921042" cy="56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67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/>
          <a:lstStyle/>
          <a:p>
            <a:r>
              <a:rPr lang="en-IN" dirty="0" smtClean="0"/>
              <a:t>The simplest morphological systems are stemmer that converts morphological variations of a given word to its stem</a:t>
            </a:r>
          </a:p>
          <a:p>
            <a:r>
              <a:rPr lang="en-IN" dirty="0" smtClean="0"/>
              <a:t>Stemmers don’t require a lexicon, instead it uses a set of rewrite rules of the form: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ex :  </a:t>
            </a:r>
            <a:r>
              <a:rPr lang="en-IN" dirty="0" err="1" smtClean="0"/>
              <a:t>ier</a:t>
            </a:r>
            <a:r>
              <a:rPr lang="en-IN" dirty="0" smtClean="0"/>
              <a:t>---y (earlier--</a:t>
            </a:r>
            <a:r>
              <a:rPr lang="en-IN" dirty="0" smtClean="0">
                <a:sym typeface="Wingdings" panose="05000000000000000000" pitchFamily="2" charset="2"/>
              </a:rPr>
              <a:t> early)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smtClean="0">
                <a:sym typeface="Wingdings" panose="05000000000000000000" pitchFamily="2" charset="2"/>
              </a:rPr>
              <a:t>          </a:t>
            </a:r>
            <a:r>
              <a:rPr lang="en-IN" dirty="0" err="1" smtClean="0">
                <a:sym typeface="Wingdings" panose="05000000000000000000" pitchFamily="2" charset="2"/>
              </a:rPr>
              <a:t>ing</a:t>
            </a:r>
            <a:r>
              <a:rPr lang="en-IN" dirty="0" smtClean="0">
                <a:sym typeface="Wingdings" panose="05000000000000000000" pitchFamily="2" charset="2"/>
              </a:rPr>
              <a:t> --- nothing or epsilon ( playing --- play)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540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65544"/>
            <a:ext cx="10515600" cy="5411419"/>
          </a:xfrm>
        </p:spPr>
        <p:txBody>
          <a:bodyPr/>
          <a:lstStyle/>
          <a:p>
            <a:r>
              <a:rPr lang="en-IN" dirty="0" smtClean="0"/>
              <a:t>Stemming algorithm works in 2 steps:</a:t>
            </a:r>
          </a:p>
          <a:p>
            <a:pPr marL="514350" indent="-514350">
              <a:buAutoNum type="arabicPeriod"/>
            </a:pPr>
            <a:r>
              <a:rPr lang="en-IN" dirty="0" smtClean="0"/>
              <a:t>Suffix removal: this step removes predefined ending from words</a:t>
            </a:r>
          </a:p>
          <a:p>
            <a:pPr marL="514350" indent="-514350">
              <a:buAutoNum type="arabicPeriod"/>
            </a:pPr>
            <a:r>
              <a:rPr lang="en-IN" dirty="0" smtClean="0"/>
              <a:t>Recoding: this step adds predefined ending to the output of the first step.</a:t>
            </a:r>
          </a:p>
          <a:p>
            <a:pPr marL="0" indent="0">
              <a:buNone/>
            </a:pPr>
            <a:r>
              <a:rPr lang="en-IN" dirty="0" smtClean="0"/>
              <a:t>Ex :  easier -</a:t>
            </a:r>
            <a:r>
              <a:rPr lang="en-IN" dirty="0" smtClean="0">
                <a:sym typeface="Wingdings" panose="05000000000000000000" pitchFamily="2" charset="2"/>
              </a:rPr>
              <a:t> easy</a:t>
            </a:r>
          </a:p>
          <a:p>
            <a:pPr marL="0" indent="0">
              <a:buNone/>
            </a:pPr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dirty="0" smtClean="0">
                <a:sym typeface="Wingdings" panose="05000000000000000000" pitchFamily="2" charset="2"/>
              </a:rPr>
              <a:t>Drawbacks:</a:t>
            </a:r>
          </a:p>
          <a:p>
            <a:pPr marL="0" indent="0">
              <a:buNone/>
            </a:pPr>
            <a:r>
              <a:rPr lang="en-IN" dirty="0" smtClean="0">
                <a:sym typeface="Wingdings" panose="05000000000000000000" pitchFamily="2" charset="2"/>
              </a:rPr>
              <a:t>Stemmers are not perfect for morphologically rich languages</a:t>
            </a:r>
            <a:r>
              <a:rPr lang="en-IN" dirty="0" smtClean="0"/>
              <a:t> </a:t>
            </a:r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7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1628"/>
            <a:ext cx="10515600" cy="5645335"/>
          </a:xfrm>
        </p:spPr>
        <p:txBody>
          <a:bodyPr/>
          <a:lstStyle/>
          <a:p>
            <a:r>
              <a:rPr lang="en-IN" dirty="0" smtClean="0"/>
              <a:t>Different levels of morphological model:</a:t>
            </a:r>
          </a:p>
          <a:p>
            <a:pPr marL="514350" indent="-514350">
              <a:buAutoNum type="arabicPeriod"/>
            </a:pPr>
            <a:r>
              <a:rPr lang="en-IN" dirty="0" smtClean="0"/>
              <a:t>Surface level: represents the actual spelling of the word</a:t>
            </a:r>
          </a:p>
          <a:p>
            <a:pPr marL="514350" indent="-514350">
              <a:buAutoNum type="arabicPeriod"/>
            </a:pPr>
            <a:r>
              <a:rPr lang="en-IN" dirty="0" smtClean="0"/>
              <a:t>Lexical level: represents the concatenation of its constituents morphemes</a:t>
            </a:r>
          </a:p>
          <a:p>
            <a:r>
              <a:rPr lang="en-IN" dirty="0" smtClean="0"/>
              <a:t>In this model , a word is represented as a correspondence between its lexical level form and its surface level form</a:t>
            </a:r>
          </a:p>
          <a:p>
            <a:r>
              <a:rPr lang="en-IN" dirty="0"/>
              <a:t> </a:t>
            </a:r>
            <a:r>
              <a:rPr lang="en-IN" dirty="0" smtClean="0"/>
              <a:t>ex    books </a:t>
            </a:r>
          </a:p>
          <a:p>
            <a:r>
              <a:rPr lang="en-IN" dirty="0"/>
              <a:t> </a:t>
            </a:r>
            <a:r>
              <a:rPr lang="en-IN" dirty="0" smtClean="0"/>
              <a:t>      book +N+PL</a:t>
            </a:r>
          </a:p>
          <a:p>
            <a:endParaRPr lang="en-IN" dirty="0"/>
          </a:p>
          <a:p>
            <a:r>
              <a:rPr lang="en-IN" dirty="0" smtClean="0"/>
              <a:t>This model is usually implemented with FST( Finite State Transducer)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78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Finite State Transducer(FST)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It is a type of finite automation which maps between two set of symbols</a:t>
            </a:r>
          </a:p>
          <a:p>
            <a:r>
              <a:rPr lang="en-IN" dirty="0" smtClean="0"/>
              <a:t>It passes over the input string by consuming the input symbols from the input tape and produces the output in the form of symbols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19" y="3626367"/>
            <a:ext cx="11629162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41" y="5740917"/>
            <a:ext cx="4514850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532" y="4340742"/>
            <a:ext cx="2986391" cy="863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4" y="5575773"/>
            <a:ext cx="469582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694" y="4967225"/>
            <a:ext cx="130350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8680"/>
            <a:ext cx="10515600" cy="5308283"/>
          </a:xfrm>
        </p:spPr>
        <p:txBody>
          <a:bodyPr/>
          <a:lstStyle/>
          <a:p>
            <a:r>
              <a:rPr lang="en-IN" dirty="0" smtClean="0"/>
              <a:t>The transducers can be seen as automata with </a:t>
            </a:r>
            <a:r>
              <a:rPr lang="en-IN" dirty="0" err="1" smtClean="0"/>
              <a:t>ttransitions</a:t>
            </a:r>
            <a:r>
              <a:rPr lang="en-IN" dirty="0" smtClean="0"/>
              <a:t> labelled with symbols from</a:t>
            </a:r>
          </a:p>
          <a:p>
            <a:endParaRPr lang="en-IN" dirty="0"/>
          </a:p>
          <a:p>
            <a:r>
              <a:rPr lang="en-IN" dirty="0" smtClean="0"/>
              <a:t>The following figure shows a simple transducer that accepts two input strings hot and cat and maps them onto cot and bat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767" y="1323022"/>
            <a:ext cx="1570673" cy="523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645" y="3824288"/>
            <a:ext cx="77533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Spelling Error Detection and Correction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80% of the typing errors and misspellings are:</a:t>
            </a:r>
          </a:p>
          <a:p>
            <a:pPr marL="0" indent="0">
              <a:buNone/>
            </a:pPr>
            <a:r>
              <a:rPr lang="en-IN" dirty="0" smtClean="0"/>
              <a:t>1. Substitution of a single letter</a:t>
            </a:r>
          </a:p>
          <a:p>
            <a:pPr marL="0" indent="0">
              <a:buNone/>
            </a:pPr>
            <a:r>
              <a:rPr lang="en-IN" dirty="0" smtClean="0"/>
              <a:t>2. Omission of a single letter </a:t>
            </a:r>
          </a:p>
          <a:p>
            <a:pPr marL="0" indent="0">
              <a:buNone/>
            </a:pPr>
            <a:r>
              <a:rPr lang="en-IN" dirty="0" smtClean="0"/>
              <a:t>3. Insertion of a single letter</a:t>
            </a:r>
          </a:p>
          <a:p>
            <a:pPr marL="0" indent="0">
              <a:buNone/>
            </a:pPr>
            <a:r>
              <a:rPr lang="en-IN" dirty="0" smtClean="0"/>
              <a:t>4. Transposition of two adjacent letters</a:t>
            </a:r>
          </a:p>
          <a:p>
            <a:r>
              <a:rPr lang="en-IN" dirty="0" smtClean="0"/>
              <a:t>Shafer and Hardwick(1968) found that the common errors in decreasing order of occurrence are substitution, omission, insertion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022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86809"/>
            <a:ext cx="10515600" cy="5390154"/>
          </a:xfrm>
        </p:spPr>
        <p:txBody>
          <a:bodyPr/>
          <a:lstStyle/>
          <a:p>
            <a:r>
              <a:rPr lang="en-IN" dirty="0" smtClean="0"/>
              <a:t>Optical Character Recognition (OCR) and other automatic reading devices introduce errors of substitution, deletion and insertion</a:t>
            </a:r>
          </a:p>
          <a:p>
            <a:r>
              <a:rPr lang="en-IN" dirty="0" smtClean="0"/>
              <a:t>Unlike typing errors , spelling errors are mainly phonetic where the misspell word is pronounced in the same way as the correct word</a:t>
            </a:r>
          </a:p>
          <a:p>
            <a:r>
              <a:rPr lang="en-IN" dirty="0" smtClean="0"/>
              <a:t>Spelling errors belong to two distinct categories:</a:t>
            </a:r>
          </a:p>
          <a:p>
            <a:pPr marL="514350" indent="-514350">
              <a:buAutoNum type="arabicPeriod"/>
            </a:pPr>
            <a:r>
              <a:rPr lang="en-IN" dirty="0" smtClean="0"/>
              <a:t>Non-word errors</a:t>
            </a:r>
          </a:p>
          <a:p>
            <a:pPr marL="514350" indent="-514350">
              <a:buAutoNum type="arabicPeriod"/>
            </a:pPr>
            <a:r>
              <a:rPr lang="en-IN" dirty="0" smtClean="0"/>
              <a:t>Real-word errors</a:t>
            </a:r>
          </a:p>
          <a:p>
            <a:pPr marL="514350" indent="-514350">
              <a:buAutoNum type="arabicPeriod"/>
            </a:pPr>
            <a:r>
              <a:rPr lang="en-IN" dirty="0" smtClean="0"/>
              <a:t>Non word error: when an error results in a word that does not appear in a given lexicon or is not a valid orthographic word form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ex:  </a:t>
            </a:r>
            <a:r>
              <a:rPr lang="en-IN" dirty="0" err="1" smtClean="0"/>
              <a:t>leve</a:t>
            </a:r>
            <a:r>
              <a:rPr lang="en-IN" dirty="0" smtClean="0"/>
              <a:t>------</a:t>
            </a:r>
            <a:r>
              <a:rPr lang="en-IN" dirty="0" smtClean="0">
                <a:sym typeface="Wingdings" panose="05000000000000000000" pitchFamily="2" charset="2"/>
              </a:rPr>
              <a:t>leave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4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1870"/>
            <a:ext cx="10515600" cy="530509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2. Real word error: when errors result in a word is another actual word of the language</a:t>
            </a:r>
          </a:p>
          <a:p>
            <a:r>
              <a:rPr lang="en-IN" dirty="0" smtClean="0"/>
              <a:t>It may cause local syntactic error, global syntactic error 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37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098"/>
            <a:ext cx="10515600" cy="5687865"/>
          </a:xfrm>
        </p:spPr>
        <p:txBody>
          <a:bodyPr/>
          <a:lstStyle/>
          <a:p>
            <a:r>
              <a:rPr lang="en-IN" dirty="0" smtClean="0"/>
              <a:t>Spelling correction consists of detecting and correcting errors</a:t>
            </a:r>
          </a:p>
          <a:p>
            <a:r>
              <a:rPr lang="en-IN" dirty="0" smtClean="0"/>
              <a:t>These problems are addressed in two ways:</a:t>
            </a:r>
          </a:p>
          <a:p>
            <a:pPr marL="514350" indent="-514350">
              <a:buAutoNum type="arabicPeriod"/>
            </a:pPr>
            <a:r>
              <a:rPr lang="en-IN" dirty="0" smtClean="0"/>
              <a:t>Isolated error detection and correction:</a:t>
            </a:r>
          </a:p>
          <a:p>
            <a:pPr lvl="1"/>
            <a:r>
              <a:rPr lang="en-IN" dirty="0"/>
              <a:t> </a:t>
            </a:r>
            <a:r>
              <a:rPr lang="en-IN" dirty="0" smtClean="0"/>
              <a:t>     Each word is checked separately , independent of its context</a:t>
            </a:r>
          </a:p>
          <a:p>
            <a:pPr lvl="1"/>
            <a:r>
              <a:rPr lang="en-IN" dirty="0" smtClean="0"/>
              <a:t>Simple solution is to look up the word in a lexicon</a:t>
            </a:r>
          </a:p>
          <a:p>
            <a:pPr lvl="1"/>
            <a:r>
              <a:rPr lang="en-IN" dirty="0" smtClean="0"/>
              <a:t> There are    some problems associated:</a:t>
            </a:r>
          </a:p>
          <a:p>
            <a:pPr lvl="1"/>
            <a:r>
              <a:rPr lang="en-IN" dirty="0"/>
              <a:t> </a:t>
            </a:r>
            <a:r>
              <a:rPr lang="en-IN" dirty="0" smtClean="0"/>
              <a:t>it needs the existence of a lexicon containing all correct words which would take a long time to compile and occupy a lot of space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0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/>
          <a:lstStyle/>
          <a:p>
            <a:r>
              <a:rPr lang="en-IN" dirty="0" smtClean="0"/>
              <a:t>For some languages it is impossible to list all the correct words</a:t>
            </a:r>
          </a:p>
          <a:p>
            <a:r>
              <a:rPr lang="en-IN" dirty="0" smtClean="0"/>
              <a:t>Strategy fails for real –world errors</a:t>
            </a:r>
          </a:p>
          <a:p>
            <a:r>
              <a:rPr lang="en-IN" dirty="0" smtClean="0"/>
              <a:t>Larger the lexicon , more likely it is that an error goes undetected</a:t>
            </a:r>
          </a:p>
          <a:p>
            <a:r>
              <a:rPr lang="en-IN" dirty="0" smtClean="0"/>
              <a:t>Because the chance of a word being found is greater in a large lexicon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491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907" y="439947"/>
            <a:ext cx="9549440" cy="57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5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Context – dependent error detection and correction:</a:t>
            </a:r>
          </a:p>
          <a:p>
            <a:r>
              <a:rPr lang="en-IN" dirty="0" smtClean="0"/>
              <a:t>Utilize the context of a word to detect and correct errors</a:t>
            </a:r>
          </a:p>
          <a:p>
            <a:r>
              <a:rPr lang="en-IN" dirty="0" smtClean="0"/>
              <a:t>Requires grammatical analysis and hence more complex and language dependent</a:t>
            </a:r>
          </a:p>
          <a:p>
            <a:r>
              <a:rPr lang="en-IN" dirty="0" smtClean="0"/>
              <a:t>The list of candidate words must first be obtained using an isolated – word method, before making a selection depending on the context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Spelling correction algorithms are broadly classified as: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1. Minimum edit distance: </a:t>
            </a:r>
          </a:p>
          <a:p>
            <a:r>
              <a:rPr lang="en-IN" dirty="0" smtClean="0"/>
              <a:t>The minimum edit distance between 2 strings is the minimum number of operations (</a:t>
            </a:r>
            <a:r>
              <a:rPr lang="en-IN" dirty="0" err="1" smtClean="0"/>
              <a:t>insertions,deletions,sustitutions</a:t>
            </a:r>
            <a:r>
              <a:rPr lang="en-IN" dirty="0" smtClean="0"/>
              <a:t> ) required to transform on string into another</a:t>
            </a:r>
          </a:p>
          <a:p>
            <a:pPr marL="0" indent="0">
              <a:buNone/>
            </a:pPr>
            <a:r>
              <a:rPr lang="en-IN" dirty="0" smtClean="0"/>
              <a:t>2. Similarity Key techniques: </a:t>
            </a:r>
          </a:p>
          <a:p>
            <a:pPr marL="0" indent="0">
              <a:buNone/>
            </a:pPr>
            <a:r>
              <a:rPr lang="en-IN" dirty="0" smtClean="0"/>
              <a:t>In this we change a given string into a key such that similar strings will be changed into the same key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372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3. n-gram based technique: </a:t>
            </a:r>
          </a:p>
          <a:p>
            <a:r>
              <a:rPr lang="en-IN" dirty="0" smtClean="0"/>
              <a:t>Can be used for both non-word and real-word error detection</a:t>
            </a:r>
          </a:p>
          <a:p>
            <a:r>
              <a:rPr lang="en-IN" dirty="0" smtClean="0"/>
              <a:t>Strings that contain unusual n-grams can be identified as possible spelling errors</a:t>
            </a:r>
          </a:p>
          <a:p>
            <a:r>
              <a:rPr lang="en-IN" dirty="0" smtClean="0"/>
              <a:t>This technique needs a large corpus as training data</a:t>
            </a:r>
          </a:p>
          <a:p>
            <a:r>
              <a:rPr lang="en-IN" dirty="0" smtClean="0"/>
              <a:t>In he case of real world error detection , we calculate the likelihood of one character following another and use this information to find possible correct word candidates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124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7051"/>
            <a:ext cx="10515600" cy="5049912"/>
          </a:xfrm>
        </p:spPr>
        <p:txBody>
          <a:bodyPr/>
          <a:lstStyle/>
          <a:p>
            <a:r>
              <a:rPr lang="en-IN" dirty="0" smtClean="0"/>
              <a:t>4. Neural nets: these have the </a:t>
            </a:r>
            <a:r>
              <a:rPr lang="en-IN" dirty="0" err="1" smtClean="0"/>
              <a:t>abilty</a:t>
            </a:r>
            <a:r>
              <a:rPr lang="en-IN" dirty="0" smtClean="0"/>
              <a:t> to do associative recall based on incomplete and noisy data</a:t>
            </a:r>
          </a:p>
          <a:p>
            <a:pPr marL="0" indent="0">
              <a:buNone/>
            </a:pPr>
            <a:r>
              <a:rPr lang="en-IN" dirty="0" smtClean="0"/>
              <a:t>5. Rule based techniques:</a:t>
            </a:r>
          </a:p>
          <a:p>
            <a:pPr marL="0" indent="0">
              <a:buNone/>
            </a:pPr>
            <a:r>
              <a:rPr lang="en-IN" dirty="0" smtClean="0"/>
              <a:t>A set of rules (heuristics) derived from knowledge of a common spelling error patterns is used to transform misspelled words into a valid words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8136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16688"/>
            <a:ext cx="10515600" cy="48528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870" y="2947481"/>
            <a:ext cx="1864773" cy="2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808074"/>
            <a:ext cx="10496550" cy="52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1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158" y="659219"/>
            <a:ext cx="11206715" cy="55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68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75" y="1169581"/>
            <a:ext cx="10306050" cy="48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71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544" y="191386"/>
            <a:ext cx="10717619" cy="62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23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665" y="574158"/>
            <a:ext cx="10760149" cy="56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786" y="893135"/>
            <a:ext cx="10122195" cy="52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4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82" y="574158"/>
            <a:ext cx="11291776" cy="56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4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4279"/>
            <a:ext cx="10515600" cy="51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75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605" y="808074"/>
            <a:ext cx="10377376" cy="53688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7" y="2648355"/>
            <a:ext cx="4695825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06" y="5491163"/>
            <a:ext cx="518484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70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48316"/>
            <a:ext cx="10515600" cy="45370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88" y="1656135"/>
            <a:ext cx="5146237" cy="1291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84" y="4418789"/>
            <a:ext cx="4695825" cy="1553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695" y="2942635"/>
            <a:ext cx="4695825" cy="47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36" y="2276272"/>
            <a:ext cx="4695825" cy="3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57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10179837" cy="435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29" y="3387657"/>
            <a:ext cx="2471129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918" y="3689214"/>
            <a:ext cx="2636499" cy="3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Words and Word Classes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Words are classified into categories called parts-of-speech or word classes or lexical categories</a:t>
            </a:r>
          </a:p>
          <a:p>
            <a:r>
              <a:rPr lang="en-IN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These lexical categories are defined by their syntactic and morphological behaviours</a:t>
            </a:r>
          </a:p>
          <a:p>
            <a:endParaRPr lang="en-IN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65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3" y="361507"/>
            <a:ext cx="10515600" cy="5007382"/>
          </a:xfrm>
        </p:spPr>
        <p:txBody>
          <a:bodyPr/>
          <a:lstStyle/>
          <a:p>
            <a:r>
              <a:rPr lang="en-IN" dirty="0"/>
              <a:t>Some of the word classes in English language are: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05786"/>
            <a:ext cx="11070265" cy="53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13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6688"/>
            <a:ext cx="10515600" cy="5560275"/>
          </a:xfrm>
        </p:spPr>
        <p:txBody>
          <a:bodyPr>
            <a:noAutofit/>
          </a:bodyPr>
          <a:lstStyle/>
          <a:p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Word classes are further categorised as:</a:t>
            </a:r>
          </a:p>
          <a:p>
            <a:pPr marL="514350" indent="-514350">
              <a:buAutoNum type="arabicPeriod"/>
            </a:pP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Open word class: (Content words)</a:t>
            </a:r>
          </a:p>
          <a:p>
            <a:pPr marL="0" indent="0">
              <a:buNone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It  constantly acquire new members. </a:t>
            </a:r>
          </a:p>
          <a:p>
            <a:pPr marL="0" indent="0">
              <a:buNone/>
            </a:pP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Ex: Nouns, verbs, adjectives, adverbs etc.</a:t>
            </a:r>
          </a:p>
          <a:p>
            <a:pPr marL="0" indent="0">
              <a:buNone/>
            </a:pP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2. Closed Word class: (function words)</a:t>
            </a:r>
          </a:p>
          <a:p>
            <a:pPr marL="0" indent="0">
              <a:buNone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- Does not allow new member</a:t>
            </a:r>
          </a:p>
          <a:p>
            <a:pPr marL="0" indent="0">
              <a:buNone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- Words that have little lexical meaning</a:t>
            </a:r>
          </a:p>
          <a:p>
            <a:pPr marL="0" indent="0">
              <a:buNone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Ex: prepositions, determiners </a:t>
            </a:r>
          </a:p>
          <a:p>
            <a:pPr marL="0" indent="0">
              <a:buNone/>
            </a:pPr>
            <a:endParaRPr lang="en-IN" sz="36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91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1508"/>
            <a:ext cx="10515600" cy="58154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Parts of Speech Tagging: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process of attaching a tag to each word  in a  sentence 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The set of  tags is called tag-set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Standard tag set is Penn Tree bank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Some POS tags from Penn Tree bank tag sets are:</a:t>
            </a:r>
          </a:p>
          <a:p>
            <a:pPr marL="0" indent="0">
              <a:buNone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NN – Noun (ex  :   Dog _NN or Dog/ NN or Dog[NN]</a:t>
            </a: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   VB- verb base form (ex: eat –VB)</a:t>
            </a: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   VBD – Verb, past tense (ex: ate – VBD)</a:t>
            </a:r>
          </a:p>
          <a:p>
            <a:pPr marL="0" indent="0">
              <a:buNone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VBN- Verb, past participate( ex: eaten – VBN)</a:t>
            </a:r>
          </a:p>
          <a:p>
            <a:pPr marL="0" indent="0">
              <a:buNone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  IN-  preposition</a:t>
            </a:r>
          </a:p>
          <a:p>
            <a:pPr marL="0" indent="0">
              <a:buNone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  JJ - Adjective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732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2772"/>
            <a:ext cx="10515600" cy="5794191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DT – Determiner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PRP- pronoun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Needs- needed as an initial processing step for a number of NLP applications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Challenge- Words often have more than one parts of speech (POS)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Ex:  This is a simple sentence</a:t>
            </a:r>
          </a:p>
          <a:p>
            <a:r>
              <a:rPr lang="en-IN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POS Tagging</a:t>
            </a:r>
            <a:r>
              <a:rPr lang="en-IN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This/DET     is /VB    a/DET    simple/ADJ    sentence/NN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Penn Treebank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This/DT   is /VB   a/DT    simple/JJ   sentence/NN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279" y="690114"/>
            <a:ext cx="10222302" cy="54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574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Write POS tagging for the following: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1. Book that flight</a:t>
            </a:r>
          </a:p>
          <a:p>
            <a:pPr marL="0" indent="0">
              <a:buNone/>
            </a:pPr>
            <a:r>
              <a:rPr lang="en-IN" dirty="0" smtClean="0"/>
              <a:t>2. Does that flight serve dinner?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4108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2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71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7953"/>
            <a:ext cx="10515600" cy="5539010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Assigning a tag to each word is not trivial</a:t>
            </a:r>
          </a:p>
          <a:p>
            <a:r>
              <a:rPr lang="en-IN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POS- tagging is to resolve the ambiguity of choosing the right tag</a:t>
            </a:r>
          </a:p>
          <a:p>
            <a:pPr marL="0" indent="0">
              <a:buNone/>
            </a:pPr>
            <a:endParaRPr lang="en-IN" sz="32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POS tagging is an early stage of text processing in many applications including speech synthesis, machine translation, information retrieval and information extraction</a:t>
            </a:r>
          </a:p>
          <a:p>
            <a:pPr marL="0" indent="0">
              <a:buNone/>
            </a:pP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398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0363"/>
            <a:ext cx="10515600" cy="56666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POS tagging methods fall under 3 general categories:</a:t>
            </a:r>
          </a:p>
          <a:p>
            <a:pPr marL="0" indent="0">
              <a:buNone/>
            </a:pP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1. Base line method </a:t>
            </a:r>
          </a:p>
          <a:p>
            <a:pPr marL="0" indent="0">
              <a:buNone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2. Rule – based (linguistic)</a:t>
            </a:r>
          </a:p>
          <a:p>
            <a:pPr marL="0" indent="0">
              <a:buNone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3. Stochastic     (data- driven)</a:t>
            </a:r>
          </a:p>
          <a:p>
            <a:pPr marL="0" indent="0">
              <a:buNone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4. Hybrid 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561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65544"/>
            <a:ext cx="10515600" cy="541141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Baseline method/ basic method: </a:t>
            </a:r>
          </a:p>
          <a:p>
            <a:pPr marL="0" indent="0">
              <a:buNone/>
            </a:pPr>
            <a:endParaRPr lang="en-IN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Tagging unambiguous words with the correct label</a:t>
            </a: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Tagging ambiguous words with their most frequent label</a:t>
            </a:r>
          </a:p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Tagging unknown words a noun</a:t>
            </a:r>
          </a:p>
          <a:p>
            <a:pPr marL="0" indent="0">
              <a:buNone/>
            </a:pPr>
            <a:endParaRPr lang="en-IN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02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2. Rule based Tagger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IN" dirty="0" smtClean="0"/>
              <a:t>Use hand- coded rules to assign tag to words</a:t>
            </a:r>
          </a:p>
          <a:p>
            <a:r>
              <a:rPr lang="en-IN" dirty="0" smtClean="0"/>
              <a:t>These rules use a lexicon to obtain a list of candidate tags and then use  rules to discard incorrect tags</a:t>
            </a:r>
          </a:p>
          <a:p>
            <a:r>
              <a:rPr lang="en-IN" dirty="0" smtClean="0"/>
              <a:t>Most of the rule-based taggers have two-stage architecture: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a. 1</a:t>
            </a:r>
            <a:r>
              <a:rPr lang="en-IN" baseline="30000" dirty="0" smtClean="0"/>
              <a:t>st</a:t>
            </a:r>
            <a:r>
              <a:rPr lang="en-IN" dirty="0" smtClean="0"/>
              <a:t> is simply a dictionary look-up procedure: returns a set of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potential tags and appropriate syntactic features for each word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b. 2</a:t>
            </a:r>
            <a:r>
              <a:rPr lang="en-IN" baseline="30000" dirty="0" smtClean="0"/>
              <a:t>nd</a:t>
            </a:r>
            <a:r>
              <a:rPr lang="en-IN" dirty="0" smtClean="0"/>
              <a:t> uses a hand-coded rules to discard contextually illegitimate tags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to get a single part-of-speech for each word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0384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C00000"/>
                </a:solidFill>
              </a:rPr>
              <a:t>The show must go on</a:t>
            </a:r>
          </a:p>
          <a:p>
            <a:pPr>
              <a:buFontTx/>
              <a:buChar char="-"/>
            </a:pPr>
            <a:r>
              <a:rPr lang="en-IN" sz="3600" dirty="0" smtClean="0"/>
              <a:t>Potential tags for the word show is { VB,NN}</a:t>
            </a:r>
          </a:p>
          <a:p>
            <a:pPr>
              <a:buFontTx/>
              <a:buChar char="-"/>
            </a:pPr>
            <a:r>
              <a:rPr lang="en-IN" sz="3600" dirty="0" smtClean="0"/>
              <a:t>The ambiguity is resolved by using the following rule:</a:t>
            </a:r>
          </a:p>
          <a:p>
            <a:pPr>
              <a:buFontTx/>
              <a:buChar char="-"/>
            </a:pPr>
            <a:r>
              <a:rPr lang="en-IN" sz="3600" dirty="0" smtClean="0"/>
              <a:t>IF preceding word is determiner THEN eliminate VB tag</a:t>
            </a:r>
          </a:p>
          <a:p>
            <a:pPr>
              <a:buFontTx/>
              <a:buChar char="-"/>
            </a:pPr>
            <a:r>
              <a:rPr lang="en-IN" sz="3600" dirty="0" smtClean="0"/>
              <a:t>IF word ends in –</a:t>
            </a:r>
            <a:r>
              <a:rPr lang="en-IN" sz="3600" dirty="0" err="1" smtClean="0"/>
              <a:t>ing</a:t>
            </a:r>
            <a:r>
              <a:rPr lang="en-IN" sz="3600" dirty="0" smtClean="0"/>
              <a:t> and preceding word is a verb THEN label it a verb (VB)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843319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3014"/>
            <a:ext cx="10515600" cy="5453949"/>
          </a:xfrm>
        </p:spPr>
        <p:txBody>
          <a:bodyPr/>
          <a:lstStyle/>
          <a:p>
            <a:r>
              <a:rPr lang="en-IN" dirty="0" smtClean="0"/>
              <a:t>Capitalization information can be utilized in the tagging of unknown nouns</a:t>
            </a:r>
          </a:p>
          <a:p>
            <a:r>
              <a:rPr lang="en-IN" dirty="0" smtClean="0"/>
              <a:t>Advantages:</a:t>
            </a:r>
          </a:p>
          <a:p>
            <a:pPr marL="514350" indent="-514350">
              <a:buAutoNum type="arabicPeriod"/>
            </a:pPr>
            <a:r>
              <a:rPr lang="en-IN" dirty="0" smtClean="0"/>
              <a:t>Speed of tagging is best</a:t>
            </a:r>
          </a:p>
          <a:p>
            <a:pPr marL="514350" indent="-514350">
              <a:buAutoNum type="arabicPeriod"/>
            </a:pPr>
            <a:r>
              <a:rPr lang="en-IN" dirty="0" smtClean="0"/>
              <a:t>Deterministic technique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Disadvantages:</a:t>
            </a:r>
          </a:p>
          <a:p>
            <a:pPr marL="514350" indent="-514350">
              <a:buAutoNum type="arabicPeriod"/>
            </a:pPr>
            <a:r>
              <a:rPr lang="en-IN" dirty="0" smtClean="0"/>
              <a:t>It requires skill and effort to write disambiguation rules</a:t>
            </a:r>
          </a:p>
          <a:p>
            <a:pPr marL="514350" indent="-514350">
              <a:buAutoNum type="arabicPeriod"/>
            </a:pPr>
            <a:r>
              <a:rPr lang="en-IN" dirty="0" smtClean="0"/>
              <a:t>More time is spent in writing rule-set</a:t>
            </a:r>
          </a:p>
          <a:p>
            <a:pPr marL="514350" indent="-514350">
              <a:buAutoNum type="arabicPeriod"/>
            </a:pPr>
            <a:r>
              <a:rPr lang="en-IN" dirty="0" smtClean="0"/>
              <a:t>Rules </a:t>
            </a:r>
            <a:r>
              <a:rPr lang="en-IN" smtClean="0"/>
              <a:t>are language </a:t>
            </a:r>
            <a:r>
              <a:rPr lang="en-IN" dirty="0" smtClean="0"/>
              <a:t>dependent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7403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22571"/>
            <a:ext cx="10515600" cy="52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0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70" y="525294"/>
            <a:ext cx="10817157" cy="565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9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0967"/>
            <a:ext cx="10515600" cy="43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87941"/>
            <a:ext cx="10515600" cy="51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4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9847"/>
            <a:ext cx="10515600" cy="46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145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85218"/>
            <a:ext cx="10515600" cy="50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86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298" y="924128"/>
            <a:ext cx="10721502" cy="52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24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79770"/>
            <a:ext cx="10515600" cy="45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08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97669"/>
            <a:ext cx="10515600" cy="44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70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57200"/>
            <a:ext cx="10515600" cy="570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25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344" y="672860"/>
            <a:ext cx="9297312" cy="55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6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2340"/>
            <a:ext cx="10515600" cy="4474623"/>
          </a:xfrm>
        </p:spPr>
        <p:txBody>
          <a:bodyPr/>
          <a:lstStyle/>
          <a:p>
            <a:r>
              <a:rPr lang="en-IN" dirty="0" smtClean="0"/>
              <a:t>C(</a:t>
            </a:r>
            <a:r>
              <a:rPr lang="en-IN" dirty="0" err="1" smtClean="0"/>
              <a:t>ti</a:t>
            </a:r>
            <a:r>
              <a:rPr lang="en-IN" dirty="0" smtClean="0"/>
              <a:t>)- Frequency of </a:t>
            </a:r>
            <a:r>
              <a:rPr lang="en-IN" dirty="0" err="1" smtClean="0"/>
              <a:t>ti</a:t>
            </a:r>
            <a:r>
              <a:rPr lang="en-IN" dirty="0" smtClean="0"/>
              <a:t> in the corpus</a:t>
            </a:r>
          </a:p>
          <a:p>
            <a:r>
              <a:rPr lang="en-IN" dirty="0" smtClean="0"/>
              <a:t>C(Wi </a:t>
            </a:r>
            <a:r>
              <a:rPr lang="en-IN" dirty="0" err="1" smtClean="0"/>
              <a:t>ti</a:t>
            </a:r>
            <a:r>
              <a:rPr lang="en-IN" dirty="0" smtClean="0"/>
              <a:t>)-Frequency of </a:t>
            </a:r>
            <a:r>
              <a:rPr lang="en-IN" dirty="0" err="1" smtClean="0"/>
              <a:t>Wi|ti</a:t>
            </a:r>
            <a:r>
              <a:rPr lang="en-IN" dirty="0" smtClean="0"/>
              <a:t> in the </a:t>
            </a:r>
            <a:r>
              <a:rPr lang="en-IN" dirty="0" err="1" smtClean="0"/>
              <a:t>copus</a:t>
            </a:r>
            <a:r>
              <a:rPr lang="en-IN" dirty="0" smtClean="0"/>
              <a:t> , where Wi is word and </a:t>
            </a:r>
            <a:r>
              <a:rPr lang="en-IN" dirty="0" err="1" smtClean="0"/>
              <a:t>ti</a:t>
            </a:r>
            <a:r>
              <a:rPr lang="en-IN" dirty="0" smtClean="0"/>
              <a:t> is tag</a:t>
            </a:r>
          </a:p>
          <a:p>
            <a:r>
              <a:rPr lang="en-IN" dirty="0" smtClean="0"/>
              <a:t>C(ti-1 </a:t>
            </a:r>
            <a:r>
              <a:rPr lang="en-IN" dirty="0" err="1" smtClean="0"/>
              <a:t>ti</a:t>
            </a:r>
            <a:r>
              <a:rPr lang="en-IN" dirty="0" smtClean="0"/>
              <a:t>) – Frequency of ti-1 </a:t>
            </a:r>
            <a:r>
              <a:rPr lang="en-IN" dirty="0" err="1" smtClean="0"/>
              <a:t>ti</a:t>
            </a:r>
            <a:r>
              <a:rPr lang="en-IN" dirty="0" smtClean="0"/>
              <a:t> in the corpus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6493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From Brown Corpus(data set) given :</a:t>
            </a:r>
          </a:p>
          <a:p>
            <a:r>
              <a:rPr lang="en-IN" dirty="0" smtClean="0"/>
              <a:t>P(</a:t>
            </a:r>
            <a:r>
              <a:rPr lang="en-IN" dirty="0" err="1" smtClean="0"/>
              <a:t>NN|To</a:t>
            </a:r>
            <a:r>
              <a:rPr lang="en-IN" dirty="0" smtClean="0"/>
              <a:t>)=0.021</a:t>
            </a:r>
          </a:p>
          <a:p>
            <a:r>
              <a:rPr lang="en-IN" dirty="0" smtClean="0"/>
              <a:t>P(</a:t>
            </a:r>
            <a:r>
              <a:rPr lang="en-IN" dirty="0" err="1" smtClean="0"/>
              <a:t>race|NN</a:t>
            </a:r>
            <a:r>
              <a:rPr lang="en-IN" dirty="0" smtClean="0"/>
              <a:t>)=0.00041</a:t>
            </a:r>
          </a:p>
          <a:p>
            <a:r>
              <a:rPr lang="en-IN" dirty="0" smtClean="0"/>
              <a:t>P(</a:t>
            </a:r>
            <a:r>
              <a:rPr lang="en-IN" dirty="0" err="1" smtClean="0"/>
              <a:t>VB|To</a:t>
            </a:r>
            <a:r>
              <a:rPr lang="en-IN" dirty="0" smtClean="0"/>
              <a:t>)=0.34</a:t>
            </a:r>
          </a:p>
          <a:p>
            <a:r>
              <a:rPr lang="en-IN" dirty="0" smtClean="0"/>
              <a:t>P(</a:t>
            </a:r>
            <a:r>
              <a:rPr lang="en-IN" dirty="0" err="1" smtClean="0"/>
              <a:t>race|VB</a:t>
            </a:r>
            <a:r>
              <a:rPr lang="en-IN" dirty="0" smtClean="0"/>
              <a:t>)=0.00003</a:t>
            </a:r>
          </a:p>
          <a:p>
            <a:r>
              <a:rPr lang="en-IN" dirty="0" smtClean="0"/>
              <a:t>Based on Brown corpus find the tag sequence for the following sequence.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87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453" y="659219"/>
            <a:ext cx="9499093" cy="55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092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5608"/>
            <a:ext cx="10515600" cy="51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124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59125"/>
            <a:ext cx="10919604" cy="47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0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74453"/>
            <a:ext cx="10515600" cy="56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40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96" y="854015"/>
            <a:ext cx="11007306" cy="53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262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28136"/>
            <a:ext cx="10515600" cy="48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06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838" y="474453"/>
            <a:ext cx="10108506" cy="57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639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2642"/>
            <a:ext cx="10515600" cy="5314321"/>
          </a:xfrm>
        </p:spPr>
        <p:txBody>
          <a:bodyPr/>
          <a:lstStyle/>
          <a:p>
            <a:r>
              <a:rPr lang="en-IN" dirty="0" smtClean="0"/>
              <a:t>Issues of Hybrid Tagger </a:t>
            </a:r>
          </a:p>
          <a:p>
            <a:pPr marL="514350" indent="-514350">
              <a:buAutoNum type="arabicPeriod"/>
            </a:pPr>
            <a:r>
              <a:rPr lang="en-IN" dirty="0" smtClean="0"/>
              <a:t>Lack of annotated corpus for training in many languages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Problems in tagging of unknown words:</a:t>
            </a:r>
          </a:p>
          <a:p>
            <a:r>
              <a:rPr lang="en-IN" dirty="0" smtClean="0"/>
              <a:t>The words that do not appear in dictionary or a training corpus , create problem during tagging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77950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Solutions to tagging of unknown words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 smtClean="0"/>
              <a:t>Assign the most frequent tag( which occurs with most word types in the training corpus) to the unknown word</a:t>
            </a:r>
          </a:p>
          <a:p>
            <a:pPr marL="514350" indent="-514350">
              <a:buAutoNum type="arabicPeriod"/>
            </a:pPr>
            <a:r>
              <a:rPr lang="en-IN" dirty="0" smtClean="0"/>
              <a:t>Assume that the unknown words can be of any part-of-speech and initialize them by assigning them open class tags. Then proceed to disambiguate them using probabilities of those tags</a:t>
            </a:r>
          </a:p>
          <a:p>
            <a:pPr marL="514350" indent="-514350">
              <a:buAutoNum type="arabicPeriod"/>
            </a:pPr>
            <a:r>
              <a:rPr lang="en-IN" dirty="0" smtClean="0"/>
              <a:t>[NER] Named Entity Recognition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- It identifies and classifies the words in a sentence into different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categories such as people, place, time etc.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514350" indent="-514350">
              <a:buAutoNum type="arabicPeriod"/>
            </a:pP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959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775" y="956930"/>
            <a:ext cx="10048450" cy="52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1943</Words>
  <Application>Microsoft Office PowerPoint</Application>
  <PresentationFormat>Widescreen</PresentationFormat>
  <Paragraphs>203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Calibri Light</vt:lpstr>
      <vt:lpstr>Cambria</vt:lpstr>
      <vt:lpstr>Wingdings</vt:lpstr>
      <vt:lpstr>Office Theme</vt:lpstr>
      <vt:lpstr>Module-2</vt:lpstr>
      <vt:lpstr>Word-Level Analysis of Natural Language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main ways of word formation: </vt:lpstr>
      <vt:lpstr>PowerPoint Presentation</vt:lpstr>
      <vt:lpstr>PowerPoint Presentation</vt:lpstr>
      <vt:lpstr>How to build a morphological parser?</vt:lpstr>
      <vt:lpstr>PowerPoint Presentation</vt:lpstr>
      <vt:lpstr>PowerPoint Presentation</vt:lpstr>
      <vt:lpstr>PowerPoint Presentation</vt:lpstr>
      <vt:lpstr>PowerPoint Presentation</vt:lpstr>
      <vt:lpstr>Finite State Transducer(FST)</vt:lpstr>
      <vt:lpstr>PowerPoint Presentation</vt:lpstr>
      <vt:lpstr>Spelling Error Detection and Correction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Spelling correction algorithms are broadly classified as: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Words and Word Classes</vt:lpstr>
      <vt:lpstr>PowerPoint Presentation</vt:lpstr>
      <vt:lpstr>PowerPoint Presentation</vt:lpstr>
      <vt:lpstr>PowerPoint Presentation</vt:lpstr>
      <vt:lpstr>PowerPoint Presentation</vt:lpstr>
      <vt:lpstr>Write POS tagging for the following:</vt:lpstr>
      <vt:lpstr>PowerPoint Presentation</vt:lpstr>
      <vt:lpstr>PowerPoint Presentation</vt:lpstr>
      <vt:lpstr>PowerPoint Presentation</vt:lpstr>
      <vt:lpstr>PowerPoint Presentation</vt:lpstr>
      <vt:lpstr>2. Rule based Tagger</vt:lpstr>
      <vt:lpstr>Example: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to tagging of unknown words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shruthi j</dc:creator>
  <cp:lastModifiedBy>shruthi j</cp:lastModifiedBy>
  <cp:revision>62</cp:revision>
  <dcterms:created xsi:type="dcterms:W3CDTF">2021-10-29T04:35:00Z</dcterms:created>
  <dcterms:modified xsi:type="dcterms:W3CDTF">2021-12-03T18:05:55Z</dcterms:modified>
</cp:coreProperties>
</file>